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media/image10.svg" ContentType="image/svg+xml"/>
  <Override PartName="/ppt/media/image4.svg" ContentType="image/svg+xml"/>
  <Override PartName="/ppt/media/image6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3"/>
    <p:sldId id="259" r:id="rId4"/>
    <p:sldId id="260" r:id="rId5"/>
    <p:sldId id="622" r:id="rId6"/>
    <p:sldId id="625" r:id="rId7"/>
    <p:sldId id="628" r:id="rId8"/>
    <p:sldId id="629" r:id="rId9"/>
    <p:sldId id="627" r:id="rId10"/>
    <p:sldId id="624" r:id="rId11"/>
    <p:sldId id="620" r:id="rId12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ovo" initials="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2656" y="7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gs" Target="tags/tag2.xml"/><Relationship Id="rId16" Type="http://schemas.openxmlformats.org/officeDocument/2006/relationships/commentAuthors" Target="commentAuthors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svg>
</file>

<file path=ppt/media/image11.jpeg>
</file>

<file path=ppt/media/image12.png>
</file>

<file path=ppt/media/image13.jpeg>
</file>

<file path=ppt/media/image14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B51F-5022-4B9A-B1DC-58E2D82F8E5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BB207-5EAB-47C3-B719-5632B4BE83BE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</p:nvPr>
        </p:nvSpPr>
        <p:spPr>
          <a:xfrm>
            <a:off x="281833" y="182508"/>
            <a:ext cx="8216283" cy="759735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>
              <a:defRPr lang="zh-CN" altLang="en-US" sz="3200" b="1" dirty="0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12090" y="135890"/>
            <a:ext cx="8757285" cy="581660"/>
          </a:xfrm>
          <a:prstGeom prst="rect">
            <a:avLst/>
          </a:prstGeom>
        </p:spPr>
        <p:txBody>
          <a:bodyPr anchor="ctr" anchorCtr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BB0926C-770D-4C16-A798-824FC346737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F53D6E6-1C81-48F6-8230-03256FB0C0E7}" type="slidenum">
              <a:rPr lang="zh-CN" altLang="en-US" smtClean="0"/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2"/>
          <p:cNvSpPr/>
          <p:nvPr userDrawn="1"/>
        </p:nvSpPr>
        <p:spPr>
          <a:xfrm>
            <a:off x="-2564" y="116928"/>
            <a:ext cx="179388" cy="593344"/>
          </a:xfrm>
          <a:prstGeom prst="rect">
            <a:avLst/>
          </a:prstGeom>
          <a:solidFill>
            <a:srgbClr val="A400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18"/>
          <p:cNvSpPr/>
          <p:nvPr userDrawn="1"/>
        </p:nvSpPr>
        <p:spPr>
          <a:xfrm>
            <a:off x="12012613" y="116928"/>
            <a:ext cx="179387" cy="593344"/>
          </a:xfrm>
          <a:prstGeom prst="rect">
            <a:avLst/>
          </a:prstGeom>
          <a:solidFill>
            <a:srgbClr val="A4000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9" name="图片 2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4204" y="116928"/>
            <a:ext cx="2176730" cy="593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 userDrawn="1"/>
        </p:nvSpPr>
        <p:spPr>
          <a:xfrm rot="5400000">
            <a:off x="11779250" y="345440"/>
            <a:ext cx="340360" cy="127635"/>
          </a:xfrm>
          <a:prstGeom prst="rect">
            <a:avLst/>
          </a:prstGeom>
          <a:noFill/>
          <a:ln>
            <a:noFill/>
          </a:ln>
        </p:spPr>
        <p:txBody>
          <a:bodyPr wrap="none" rtlCol="0" anchor="ctr" anchorCtr="0">
            <a:noAutofit/>
          </a:bodyPr>
          <a:p>
            <a:pPr algn="ctr"/>
            <a:r>
              <a:rPr lang="en-US" altLang="zh-CN" sz="800" b="1" i="1">
                <a:ln w="10160">
                  <a:noFill/>
                  <a:prstDash val="solid"/>
                </a:ln>
                <a:solidFill>
                  <a:srgbClr val="FFFFFF">
                    <a:alpha val="2000"/>
                  </a:srgb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wbbai</a:t>
            </a:r>
            <a:endParaRPr lang="en-US" altLang="zh-CN" sz="800" b="1" i="1">
              <a:ln w="10160">
                <a:noFill/>
                <a:prstDash val="solid"/>
              </a:ln>
              <a:solidFill>
                <a:srgbClr val="FFFFFF">
                  <a:alpha val="2000"/>
                </a:srgb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1.jpeg"/><Relationship Id="rId2" Type="http://schemas.openxmlformats.org/officeDocument/2006/relationships/image" Target="../media/image10.svg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853247" y="3023775"/>
            <a:ext cx="860361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accent2">
                    <a:lumMod val="75000"/>
                  </a:schemeClr>
                </a:solidFill>
              </a:rPr>
              <a:t>Lecture : Introducion</a:t>
            </a:r>
            <a:endParaRPr lang="zh-CN" altLang="en-US" sz="28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8" name="副标题 7"/>
          <p:cNvSpPr>
            <a:spLocks noGrp="1"/>
          </p:cNvSpPr>
          <p:nvPr>
            <p:ph type="subTitle" idx="1"/>
            <p:custDataLst>
              <p:tags r:id="rId1"/>
            </p:custDataLst>
          </p:nvPr>
        </p:nvSpPr>
        <p:spPr>
          <a:xfrm>
            <a:off x="4161155" y="4989635"/>
            <a:ext cx="3869690" cy="562707"/>
          </a:xfrm>
        </p:spPr>
        <p:txBody>
          <a:bodyPr/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1200"/>
              </a:spcAft>
            </a:pPr>
            <a:r>
              <a:rPr lang="en-US" altLang="zh-CN" b="1" dirty="0" err="1"/>
              <a:t>Weibang</a:t>
            </a:r>
            <a:r>
              <a:rPr lang="en-US" altLang="zh-CN" b="1" dirty="0"/>
              <a:t> Bai</a:t>
            </a:r>
            <a:endParaRPr lang="en-US" altLang="zh-CN" dirty="0"/>
          </a:p>
        </p:txBody>
      </p:sp>
      <p:sp>
        <p:nvSpPr>
          <p:cNvPr id="4" name="标题 1"/>
          <p:cNvSpPr>
            <a:spLocks noGrp="1"/>
          </p:cNvSpPr>
          <p:nvPr>
            <p:ph type="ctrTitle"/>
          </p:nvPr>
        </p:nvSpPr>
        <p:spPr>
          <a:xfrm>
            <a:off x="1258570" y="1071245"/>
            <a:ext cx="9674860" cy="1435100"/>
          </a:xfrm>
        </p:spPr>
        <p:txBody>
          <a:bodyPr anchor="ctr" anchorCtr="0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ctr">
              <a:lnSpc>
                <a:spcPct val="150000"/>
              </a:lnSpc>
            </a:pPr>
            <a:r>
              <a:rPr lang="en-US" altLang="zh-CN" sz="4400" b="1" dirty="0"/>
              <a:t>SI100B Project: RoboWriter</a:t>
            </a:r>
            <a:endParaRPr lang="zh-CN" alt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9618980" y="6178365"/>
            <a:ext cx="246888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ym typeface="+mn-ea"/>
              </a:rPr>
              <a:t>2025 Fall @ SIST </a:t>
            </a:r>
            <a:endParaRPr lang="en-US" altLang="zh-CN" dirty="0"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组合 4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128" name="图片 127"/>
            <p:cNvPicPr>
              <a:picLocks noChangeAspect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621" b="10056"/>
            <a:stretch>
              <a:fillRect/>
            </a:stretch>
          </p:blipFill>
          <p:spPr>
            <a:xfrm>
              <a:off x="0" y="0"/>
              <a:ext cx="12192000" cy="6858000"/>
            </a:xfrm>
            <a:custGeom>
              <a:avLst/>
              <a:gdLst>
                <a:gd name="connsiteX0" fmla="*/ 0 w 12192000"/>
                <a:gd name="connsiteY0" fmla="*/ 0 h 6858000"/>
                <a:gd name="connsiteX1" fmla="*/ 12192000 w 12192000"/>
                <a:gd name="connsiteY1" fmla="*/ 0 h 6858000"/>
                <a:gd name="connsiteX2" fmla="*/ 12192000 w 12192000"/>
                <a:gd name="connsiteY2" fmla="*/ 6858000 h 6858000"/>
                <a:gd name="connsiteX3" fmla="*/ 0 w 12192000"/>
                <a:gd name="connsiteY3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close/>
                </a:path>
              </a:pathLst>
            </a:custGeom>
          </p:spPr>
        </p:pic>
        <p:sp>
          <p:nvSpPr>
            <p:cNvPr id="40" name="矩形 3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alpha val="73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11" name="矩形 10"/>
          <p:cNvSpPr/>
          <p:nvPr/>
        </p:nvSpPr>
        <p:spPr>
          <a:xfrm>
            <a:off x="0" y="2810510"/>
            <a:ext cx="12192000" cy="233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C00000">
                    <a:alpha val="36000"/>
                  </a:srgb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5400" b="1" kern="0" dirty="0">
                <a:ln>
                  <a:noFill/>
                </a:ln>
                <a:solidFill>
                  <a:schemeClr val="tx1"/>
                </a:solidFill>
                <a:uFillTx/>
                <a:latin typeface="Arial" panose="020B0604020202090204"/>
                <a:ea typeface="宋体" pitchFamily="2" charset="-122"/>
                <a:cs typeface="Arial" panose="020B0604020202090204"/>
                <a:sym typeface="+mn-ea"/>
              </a:rPr>
              <a:t>谢谢</a:t>
            </a:r>
            <a:r>
              <a:rPr lang="en-US" altLang="zh-CN" sz="5400" b="1" kern="0" dirty="0">
                <a:ln>
                  <a:noFill/>
                </a:ln>
                <a:solidFill>
                  <a:schemeClr val="tx1"/>
                </a:solidFill>
                <a:uFillTx/>
                <a:latin typeface="Arial" panose="020B0604020202090204"/>
                <a:ea typeface="宋体" pitchFamily="2" charset="-122"/>
                <a:cs typeface="Arial" panose="020B0604020202090204"/>
                <a:sym typeface="+mn-ea"/>
              </a:rPr>
              <a:t> Thanks </a:t>
            </a:r>
            <a:r>
              <a:rPr lang="zh-CN" altLang="en-US" sz="5400" b="1" kern="0" dirty="0">
                <a:ln>
                  <a:noFill/>
                </a:ln>
                <a:solidFill>
                  <a:schemeClr val="tx1"/>
                </a:solidFill>
                <a:uFillTx/>
                <a:latin typeface="Arial" panose="020B0604020202090204"/>
                <a:ea typeface="宋体" pitchFamily="2" charset="-122"/>
                <a:cs typeface="Arial" panose="020B0604020202090204"/>
                <a:sym typeface="+mn-ea"/>
              </a:rPr>
              <a:t>！</a:t>
            </a:r>
            <a:endParaRPr lang="zh-CN" altLang="en-US" sz="5400" b="1" kern="0" dirty="0">
              <a:ln>
                <a:noFill/>
              </a:ln>
              <a:solidFill>
                <a:schemeClr val="tx1"/>
              </a:solidFill>
              <a:uFillTx/>
              <a:latin typeface="Arial" panose="020B0604020202090204"/>
              <a:ea typeface="宋体" pitchFamily="2" charset="-122"/>
              <a:cs typeface="Arial" panose="020B0604020202090204"/>
              <a:sym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3145" y="396449"/>
            <a:ext cx="2101604" cy="563671"/>
          </a:xfrm>
          <a:prstGeom prst="rect">
            <a:avLst/>
          </a:prstGeom>
        </p:spPr>
      </p:pic>
      <p:sp>
        <p:nvSpPr>
          <p:cNvPr id="113" name="标题 9"/>
          <p:cNvSpPr txBox="1"/>
          <p:nvPr/>
        </p:nvSpPr>
        <p:spPr>
          <a:xfrm>
            <a:off x="5144404" y="-291034"/>
            <a:ext cx="5011416" cy="582067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4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87325" y="120650"/>
            <a:ext cx="6695440" cy="586105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r>
              <a:rPr lang="en-US" altLang="zh-CN" sz="2800" dirty="0">
                <a:sym typeface="+mn-ea"/>
              </a:rPr>
              <a:t>Outline</a:t>
            </a:r>
            <a:endParaRPr lang="en-US" altLang="zh-CN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07533" y="1022494"/>
            <a:ext cx="10769601" cy="51879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457200" lvl="0" indent="-457200" algn="l">
              <a:buClrTx/>
              <a:buSzTx/>
              <a:buFont typeface="Wingdings" panose="05000000000000000000" pitchFamily="2" charset="2"/>
              <a:buChar char="§"/>
            </a:pPr>
            <a:r>
              <a:rPr lang="en-US" altLang="zh-CN" sz="3200" dirty="0">
                <a:sym typeface="+mn-ea"/>
              </a:rPr>
              <a:t>Introduction</a:t>
            </a:r>
            <a:endParaRPr lang="en-US" altLang="zh-CN" sz="3200" dirty="0">
              <a:sym typeface="+mn-ea"/>
            </a:endParaRPr>
          </a:p>
          <a:p>
            <a:endParaRPr lang="en-GB" sz="3200" u="sng" dirty="0">
              <a:sym typeface="+mn-ea"/>
            </a:endParaRPr>
          </a:p>
          <a:p>
            <a:endParaRPr lang="en-GB" sz="3200" u="sng" dirty="0"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pitchFamily="2" charset="2"/>
              <a:buChar char="§"/>
            </a:pPr>
            <a:r>
              <a:rPr lang="en-US" altLang="zh-CN" sz="3200" dirty="0">
                <a:sym typeface="+mn-ea"/>
              </a:rPr>
              <a:t>Project Overview </a:t>
            </a:r>
            <a:r>
              <a:rPr lang="en-US" altLang="zh-CN" sz="3200" dirty="0">
                <a:sym typeface="+mn-ea"/>
              </a:rPr>
              <a:t> </a:t>
            </a:r>
            <a:endParaRPr lang="en-US" altLang="zh-CN" sz="3200" dirty="0">
              <a:sym typeface="+mn-ea"/>
            </a:endParaRPr>
          </a:p>
          <a:p>
            <a:pPr marL="742950" lvl="1" indent="-285750" algn="l">
              <a:buFont typeface="Arial" panose="020B0604020202090204" pitchFamily="34" charset="0"/>
              <a:buChar char="•"/>
            </a:pPr>
            <a:endParaRPr sz="2800" dirty="0">
              <a:sym typeface="+mn-ea"/>
            </a:endParaRPr>
          </a:p>
          <a:p>
            <a:pPr marL="742950" lvl="1" indent="-285750" algn="l">
              <a:buFont typeface="Arial" panose="020B0604020202090204" pitchFamily="34" charset="0"/>
              <a:buChar char="•"/>
            </a:pPr>
            <a:endParaRPr sz="2800" dirty="0"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pitchFamily="2" charset="2"/>
              <a:buChar char="§"/>
            </a:pPr>
            <a:r>
              <a:rPr lang="en-US" altLang="zh-CN" sz="3200" dirty="0">
                <a:sym typeface="+mn-ea"/>
              </a:rPr>
              <a:t>Lecture Overview </a:t>
            </a:r>
            <a:endParaRPr lang="en-US" altLang="zh-CN" sz="3200" dirty="0"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pitchFamily="2" charset="2"/>
              <a:buChar char="§"/>
            </a:pPr>
            <a:endParaRPr sz="2800" dirty="0"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pitchFamily="2" charset="2"/>
              <a:buChar char="§"/>
            </a:pPr>
            <a:endParaRPr sz="2800" dirty="0">
              <a:sym typeface="+mn-ea"/>
            </a:endParaRPr>
          </a:p>
          <a:p>
            <a:pPr marL="457200" lvl="0" indent="-457200" algn="l">
              <a:buClrTx/>
              <a:buSzTx/>
              <a:buFont typeface="Wingdings" panose="05000000000000000000" pitchFamily="2" charset="2"/>
              <a:buChar char="§"/>
            </a:pPr>
            <a:r>
              <a:rPr lang="en-US" altLang="zh-CN" sz="3200" dirty="0">
                <a:sym typeface="+mn-ea"/>
              </a:rPr>
              <a:t>Grading Creteria</a:t>
            </a:r>
            <a:endParaRPr lang="en-US" altLang="zh-CN" sz="3200" dirty="0"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Introduction</a:t>
            </a:r>
            <a:endParaRPr lang="zh-CN" altLang="en-US" sz="28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306387" y="839471"/>
            <a:ext cx="1157922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90204" pitchFamily="34" charset="0"/>
              <a:buChar char="•"/>
            </a:pPr>
            <a:r>
              <a:rPr lang="en-US" altLang="zh-CN" sz="2000"/>
              <a:t>Robotics is the interdisciplinary study and practice of the design, construction, operation, and use of robots.</a:t>
            </a:r>
            <a:endParaRPr lang="en-US" altLang="zh-CN" sz="2000"/>
          </a:p>
          <a:p>
            <a:pPr marL="342900" indent="-342900" algn="just">
              <a:buFont typeface="Arial" panose="020B0604020202090204" pitchFamily="34" charset="0"/>
              <a:buChar char="•"/>
            </a:pPr>
            <a:r>
              <a:rPr lang="en-US" altLang="zh-CN" sz="2000"/>
              <a:t>Robotics usually combines three aspects of design work to create robot systems:</a:t>
            </a:r>
            <a:endParaRPr lang="en-US" altLang="zh-CN" sz="2000"/>
          </a:p>
          <a:p>
            <a:pPr marL="800100" lvl="1" indent="-342900" algn="just">
              <a:buFont typeface="Arial" panose="020B0604020202090204" pitchFamily="34" charset="0"/>
              <a:buChar char="•"/>
            </a:pPr>
            <a:r>
              <a:rPr lang="en-US" altLang="zh-CN" sz="2000"/>
              <a:t>Mechanical Aspect: A frame, form or shape designed to achieve a particular task.</a:t>
            </a:r>
            <a:endParaRPr lang="en-US" altLang="zh-CN" sz="2000"/>
          </a:p>
          <a:p>
            <a:pPr marL="800100" lvl="1" indent="-342900" algn="just">
              <a:buFont typeface="Arial" panose="020B0604020202090204" pitchFamily="34" charset="0"/>
              <a:buChar char="•"/>
            </a:pPr>
            <a:r>
              <a:rPr lang="en-US" altLang="zh-CN" sz="2000"/>
              <a:t>Electrical Apsect: Components that power and control the machinery.</a:t>
            </a:r>
            <a:endParaRPr lang="en-US" altLang="zh-CN" sz="2000"/>
          </a:p>
          <a:p>
            <a:pPr marL="800100" lvl="1" indent="-342900" algn="just">
              <a:buFont typeface="Arial" panose="020B0604020202090204" pitchFamily="34" charset="0"/>
              <a:buChar char="•"/>
            </a:pPr>
            <a:r>
              <a:rPr lang="en-US" altLang="zh-CN" sz="2000">
                <a:solidFill>
                  <a:srgbClr val="C00000"/>
                </a:solidFill>
              </a:rPr>
              <a:t>Software Aspect</a:t>
            </a:r>
            <a:r>
              <a:rPr lang="en-US" altLang="zh-CN" sz="2000"/>
              <a:t>:  A program is how a robot decides when or how to do something.</a:t>
            </a:r>
            <a:endParaRPr lang="en-US" altLang="zh-CN" sz="2000"/>
          </a:p>
        </p:txBody>
      </p:sp>
      <p:sp>
        <p:nvSpPr>
          <p:cNvPr id="6" name="文本框 10"/>
          <p:cNvSpPr txBox="1"/>
          <p:nvPr/>
        </p:nvSpPr>
        <p:spPr>
          <a:xfrm>
            <a:off x="2967037" y="6459221"/>
            <a:ext cx="62585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000"/>
              <a:t>By NASA - http://marsrovers.jpl.nasa.gov/gallery/press/opportunity/20120117a.html, Public Domain, https://commons.wikimedia.org/w/index.php?curid=18160707</a:t>
            </a:r>
            <a:endParaRPr lang="en-US" altLang="zh-CN"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Project Overview</a:t>
            </a:r>
            <a:endParaRPr lang="en-US" altLang="zh-CN" sz="28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306387" y="839471"/>
            <a:ext cx="1157922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90204" pitchFamily="34" charset="0"/>
              <a:buChar char="•"/>
            </a:pPr>
            <a:r>
              <a:rPr lang="en-US" altLang="zh-CN" sz="2400"/>
              <a:t>RoboWriter: Using programming languages such as Python to control virtual simulation robots and perform the writing of specified font characters like names, student IDs, etc.</a:t>
            </a:r>
            <a:endParaRPr lang="en-US" altLang="zh-CN" sz="2400"/>
          </a:p>
          <a:p>
            <a:pPr marL="342900" indent="-342900" algn="just">
              <a:buFont typeface="Arial" panose="020B0604020202090204" pitchFamily="34" charset="0"/>
              <a:buChar char="•"/>
            </a:pPr>
            <a:r>
              <a:rPr lang="en-US" altLang="zh-CN" sz="2400"/>
              <a:t>If any students want to test on real </a:t>
            </a:r>
            <a:r>
              <a:rPr lang="en-US" altLang="zh-CN" sz="2400"/>
              <a:t>robots, they can also use the lab's robotic arm platforms UR3, Franka, OpenArm, and several smaller robotic arms.</a:t>
            </a:r>
            <a:endParaRPr lang="en-US" altLang="zh-CN" sz="2400"/>
          </a:p>
        </p:txBody>
      </p:sp>
      <p:sp>
        <p:nvSpPr>
          <p:cNvPr id="8" name="文本框 7"/>
          <p:cNvSpPr txBox="1"/>
          <p:nvPr/>
        </p:nvSpPr>
        <p:spPr>
          <a:xfrm>
            <a:off x="4784090" y="6575425"/>
            <a:ext cx="2622550" cy="282575"/>
          </a:xfrm>
          <a:prstGeom prst="rect">
            <a:avLst/>
          </a:prstGeom>
          <a:noFill/>
        </p:spPr>
        <p:txBody>
          <a:bodyPr wrap="square" anchor="ctr" anchorCtr="0"/>
          <a:p>
            <a:pPr algn="l"/>
            <a:r>
              <a:rPr lang="en-US" altLang="zh-CN" sz="1000" dirty="0" smtClean="0"/>
              <a:t>https://www.bilibili.com/video/BV1B84y1Y78i</a:t>
            </a:r>
            <a:endParaRPr lang="en-US" altLang="zh-CN" sz="1000" dirty="0" smtClean="0"/>
          </a:p>
        </p:txBody>
      </p:sp>
      <p:pic>
        <p:nvPicPr>
          <p:cNvPr id="3" name="入门级开源机械臂ultraArm套装！可进行写字画画，激光雕刻，视觉识别，适合高等教育科研教学、职业 - 1.入门级开源机械臂ultraArm套装！可进行写字画画，激光雕刻，视觉识别，适(Av607190210,P1)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738755" y="2527300"/>
            <a:ext cx="6713220" cy="39287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Project Overview</a:t>
            </a:r>
            <a:endParaRPr lang="en-US" altLang="zh-CN" sz="28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306387" y="839471"/>
            <a:ext cx="115792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90204" pitchFamily="34" charset="0"/>
              <a:buChar char="•"/>
            </a:pPr>
            <a:r>
              <a:rPr lang="en-US" altLang="zh-CN" sz="2000"/>
              <a:t>RoboWriter: In this project, instead of ineracting with real robot directly,  you will play with a simulated robotic arm in MuJoCo, a general purpose physics engine developed by Google DeepMind.</a:t>
            </a:r>
            <a:endParaRPr lang="en-US" altLang="zh-CN" sz="2000"/>
          </a:p>
        </p:txBody>
      </p:sp>
      <p:sp>
        <p:nvSpPr>
          <p:cNvPr id="5" name="文本框 4"/>
          <p:cNvSpPr txBox="1"/>
          <p:nvPr/>
        </p:nvSpPr>
        <p:spPr>
          <a:xfrm>
            <a:off x="5005070" y="3323590"/>
            <a:ext cx="1935480" cy="914400"/>
          </a:xfrm>
          <a:prstGeom prst="rect">
            <a:avLst/>
          </a:prstGeom>
          <a:noFill/>
          <a:ln w="28575" cmpd="sng">
            <a:solidFill>
              <a:schemeClr val="tx1"/>
            </a:solidFill>
            <a:prstDash val="solid"/>
          </a:ln>
        </p:spPr>
        <p:txBody>
          <a:bodyPr wrap="square" anchor="ctr" anchorCtr="0">
            <a:normAutofit/>
          </a:bodyPr>
          <a:p>
            <a:pPr algn="ctr"/>
            <a:r>
              <a:rPr lang="en-US" altLang="zh-CN" dirty="0" smtClean="0"/>
              <a:t>Needs Video Here</a:t>
            </a:r>
            <a:endParaRPr lang="en-US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>
                <a:sym typeface="+mn-ea"/>
              </a:rPr>
              <a:t>Lecture </a:t>
            </a:r>
            <a:r>
              <a:rPr lang="en-US" altLang="zh-CN" sz="2800" b="1" dirty="0"/>
              <a:t> Overview</a:t>
            </a:r>
            <a:endParaRPr lang="en-US" altLang="zh-CN" sz="28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306387" y="839471"/>
            <a:ext cx="115792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Stage 1: Environment Setup &amp; Basic Operation</a:t>
            </a:r>
            <a:endParaRPr lang="en-US" altLang="zh-CN" sz="2400">
              <a:sym typeface="+mn-ea"/>
            </a:endParaRPr>
          </a:p>
        </p:txBody>
      </p:sp>
      <p:pic>
        <p:nvPicPr>
          <p:cNvPr id="3" name="图片 2"/>
          <p:cNvPicPr/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4994275" y="1518285"/>
            <a:ext cx="3924935" cy="824230"/>
          </a:xfrm>
          <a:prstGeom prst="rect">
            <a:avLst/>
          </a:prstGeom>
        </p:spPr>
      </p:pic>
      <p:pic>
        <p:nvPicPr>
          <p:cNvPr id="20" name="图片 19" descr="Anaconda_Logo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73295" y="2687955"/>
            <a:ext cx="4371975" cy="74104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06387" y="3629661"/>
            <a:ext cx="115792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Stage2: Transfermation</a:t>
            </a:r>
            <a:endParaRPr lang="en-US" altLang="zh-CN" sz="2400"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02930" y="6419850"/>
            <a:ext cx="3838575" cy="398780"/>
          </a:xfrm>
          <a:prstGeom prst="rect">
            <a:avLst/>
          </a:prstGeom>
          <a:noFill/>
        </p:spPr>
        <p:txBody>
          <a:bodyPr wrap="square" anchor="t" anchorCtr="0">
            <a:spAutoFit/>
          </a:bodyPr>
          <a:p>
            <a:pPr algn="l"/>
            <a:r>
              <a:rPr lang="en-US" altLang="zh-CN" sz="1000" dirty="0" smtClean="0">
                <a:sym typeface="+mn-ea"/>
              </a:rPr>
              <a:t>By Pushpendra050 - Own work, CC BY-SA 4.0, https://commons.wikimedia.org/w/index.php?curid=87693685</a:t>
            </a:r>
            <a:endParaRPr lang="en-US" altLang="zh-CN" sz="1000" dirty="0" smtClean="0"/>
          </a:p>
        </p:txBody>
      </p:sp>
      <p:pic>
        <p:nvPicPr>
          <p:cNvPr id="6" name="图片 5"/>
          <p:cNvPicPr/>
          <p:nvPr/>
        </p:nvPicPr>
        <p:blipFill>
          <a:blip r:embed="rId5"/>
          <a:stretch>
            <a:fillRect/>
          </a:stretch>
        </p:blipFill>
        <p:spPr>
          <a:xfrm>
            <a:off x="2424430" y="1450975"/>
            <a:ext cx="1903730" cy="1775460"/>
          </a:xfrm>
          <a:prstGeom prst="rect">
            <a:avLst/>
          </a:prstGeom>
        </p:spPr>
      </p:pic>
      <p:pic>
        <p:nvPicPr>
          <p:cNvPr id="7" name="图片 6" descr="Classic_DH_Parameters_Convention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87190" y="3725545"/>
            <a:ext cx="3884930" cy="28492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>
                <a:sym typeface="+mn-ea"/>
              </a:rPr>
              <a:t>Lecture </a:t>
            </a:r>
            <a:r>
              <a:rPr lang="en-US" altLang="zh-CN" sz="2800" b="1" dirty="0"/>
              <a:t> Overview</a:t>
            </a:r>
            <a:endParaRPr lang="en-US" altLang="zh-CN" sz="28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306387" y="839471"/>
            <a:ext cx="115792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Stage 3: </a:t>
            </a:r>
            <a:r>
              <a:rPr lang="en-US" altLang="zh-CN" sz="2400">
                <a:sym typeface="+mn-ea"/>
              </a:rPr>
              <a:t>Kinematics</a:t>
            </a:r>
            <a:endParaRPr lang="en-US" altLang="zh-CN" sz="2400">
              <a:sym typeface="+mn-ea"/>
            </a:endParaRPr>
          </a:p>
        </p:txBody>
      </p:sp>
      <p:pic>
        <p:nvPicPr>
          <p:cNvPr id="5" name="图片 4" descr="PID_en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3705225" y="4427220"/>
            <a:ext cx="5388610" cy="1914525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306070" y="3006725"/>
            <a:ext cx="47542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Stage 4: Motion Planning</a:t>
            </a:r>
            <a:endParaRPr lang="en-US" altLang="zh-CN" sz="2400"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8202930" y="6419850"/>
            <a:ext cx="3838575" cy="398780"/>
          </a:xfrm>
          <a:prstGeom prst="rect">
            <a:avLst/>
          </a:prstGeom>
          <a:noFill/>
        </p:spPr>
        <p:txBody>
          <a:bodyPr wrap="square" anchor="t" anchorCtr="0">
            <a:spAutoFit/>
          </a:bodyPr>
          <a:p>
            <a:pPr algn="l"/>
            <a:r>
              <a:rPr lang="en-US" altLang="zh-CN" sz="1000" dirty="0" smtClean="0"/>
              <a:t>By Arturo Urquizo - File:PID.svg, CC BY-SA 3.0, https://commons.wikimedia.org/w/index.php?curid=17633925</a:t>
            </a:r>
            <a:endParaRPr lang="en-US" altLang="zh-CN" sz="1000" dirty="0" smtClean="0"/>
          </a:p>
        </p:txBody>
      </p:sp>
      <p:pic>
        <p:nvPicPr>
          <p:cNvPr id="10" name="图片 9" descr="FWDvsINV_Kinematics_HighResTrans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495" y="309880"/>
            <a:ext cx="5030470" cy="31572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202930" y="3230880"/>
            <a:ext cx="3838575" cy="398780"/>
          </a:xfrm>
          <a:prstGeom prst="rect">
            <a:avLst/>
          </a:prstGeom>
          <a:noFill/>
        </p:spPr>
        <p:txBody>
          <a:bodyPr wrap="square" anchor="t" anchorCtr="0">
            <a:spAutoFit/>
          </a:bodyPr>
          <a:p>
            <a:pPr algn="l"/>
            <a:r>
              <a:rPr lang="en-US" altLang="zh-CN" sz="1000" dirty="0" smtClean="0">
                <a:sym typeface="+mn-ea"/>
              </a:rPr>
              <a:t>By Haendy-freak - Own work, CC BY-SA 4.0, https://commons.wikimedia.org/w/index.php?curid=86278722</a:t>
            </a:r>
            <a:endParaRPr lang="en-US" altLang="zh-CN" sz="1000" dirty="0" smtClean="0"/>
          </a:p>
        </p:txBody>
      </p:sp>
      <p:sp>
        <p:nvSpPr>
          <p:cNvPr id="6" name="文本框 5"/>
          <p:cNvSpPr txBox="1"/>
          <p:nvPr/>
        </p:nvSpPr>
        <p:spPr>
          <a:xfrm>
            <a:off x="307022" y="4090671"/>
            <a:ext cx="115792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lvl="0" indent="-342900" algn="just"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Stage 5: Basic Control Strategy</a:t>
            </a:r>
            <a:endParaRPr lang="en-US" altLang="zh-CN" sz="2400"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>
                <a:sym typeface="+mn-ea"/>
              </a:rPr>
              <a:t>Lecture </a:t>
            </a:r>
            <a:r>
              <a:rPr lang="en-US" altLang="zh-CN" sz="2800" b="1" dirty="0"/>
              <a:t> Overview</a:t>
            </a:r>
            <a:endParaRPr lang="en-US" altLang="zh-CN" sz="28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306070" y="2003425"/>
            <a:ext cx="6197600" cy="34296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buFont typeface="Arial" panose="020B0604020202090204" pitchFamily="34" charset="0"/>
              <a:buChar char="•"/>
            </a:pPr>
            <a:r>
              <a:rPr lang="en-US" altLang="zh-CN" sz="2400"/>
              <a:t>Stage 6: Project working &amp; Report writing</a:t>
            </a:r>
            <a:endParaRPr lang="en-US" altLang="zh-CN" sz="2400"/>
          </a:p>
          <a:p>
            <a:pPr marL="342900" indent="-342900" algn="just">
              <a:buFont typeface="Arial" panose="020B0604020202090204" pitchFamily="34" charset="0"/>
              <a:buChar char="•"/>
            </a:pPr>
            <a:endParaRPr lang="en-US" altLang="zh-CN" sz="2400"/>
          </a:p>
          <a:p>
            <a:pPr marL="342900" indent="-342900" algn="just">
              <a:buFont typeface="Arial" panose="020B0604020202090204" pitchFamily="34" charset="0"/>
              <a:buChar char="•"/>
            </a:pPr>
            <a:endParaRPr lang="en-US" altLang="zh-CN" sz="2400"/>
          </a:p>
          <a:p>
            <a:pPr marL="342900" indent="-342900" algn="just">
              <a:buFont typeface="Arial" panose="020B0604020202090204" pitchFamily="34" charset="0"/>
              <a:buChar char="•"/>
            </a:pPr>
            <a:endParaRPr lang="en-US" altLang="zh-CN" sz="2400"/>
          </a:p>
          <a:p>
            <a:pPr marL="342900" indent="-342900" algn="just">
              <a:buFont typeface="Arial" panose="020B0604020202090204" pitchFamily="34" charset="0"/>
              <a:buChar char="•"/>
            </a:pPr>
            <a:endParaRPr lang="en-US" altLang="zh-CN" sz="2400"/>
          </a:p>
          <a:p>
            <a:pPr marL="342900" indent="-342900" algn="just"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Stage 7: Project Presentation</a:t>
            </a:r>
            <a:endParaRPr lang="en-US" altLang="zh-CN" sz="2400"/>
          </a:p>
          <a:p>
            <a:pPr marL="342900" indent="-342900" algn="just">
              <a:buFont typeface="Arial" panose="020B0604020202090204" pitchFamily="34" charset="0"/>
              <a:buChar char="•"/>
            </a:pPr>
            <a:endParaRPr lang="en-US" altLang="zh-CN" sz="2400"/>
          </a:p>
        </p:txBody>
      </p:sp>
      <p:pic>
        <p:nvPicPr>
          <p:cNvPr id="3" name="图片 2"/>
          <p:cNvPicPr/>
          <p:nvPr/>
        </p:nvPicPr>
        <p:blipFill>
          <a:blip r:embed="rId1">
            <a:clrChange>
              <a:clrFrom>
                <a:srgbClr val="F3F4F4">
                  <a:alpha val="100000"/>
                </a:srgbClr>
              </a:clrFrom>
              <a:clrTo>
                <a:srgbClr val="F3F4F4">
                  <a:alpha val="100000"/>
                  <a:alpha val="0"/>
                </a:srgbClr>
              </a:clrTo>
            </a:clrChange>
          </a:blip>
          <a:srcRect l="20861" t="15019" r="19296" b="11759"/>
          <a:stretch>
            <a:fillRect/>
          </a:stretch>
        </p:blipFill>
        <p:spPr>
          <a:xfrm>
            <a:off x="6833235" y="1401445"/>
            <a:ext cx="4104005" cy="50215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57300" y="1330325"/>
            <a:ext cx="8281035" cy="44557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lvl="0" indent="-342900" algn="l" fontAlgn="auto"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Parctice 1-4: 5% each, 20% total</a:t>
            </a:r>
            <a:endParaRPr lang="en-US" altLang="zh-CN" sz="2400">
              <a:sym typeface="+mn-ea"/>
            </a:endParaRPr>
          </a:p>
          <a:p>
            <a:pPr marL="342900" lvl="0" indent="-342900" algn="l" fontAlgn="auto"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Project Report: 50%</a:t>
            </a:r>
            <a:endParaRPr lang="en-US" altLang="zh-CN" sz="2400">
              <a:sym typeface="+mn-ea"/>
            </a:endParaRPr>
          </a:p>
          <a:p>
            <a:pPr marL="342900" lvl="0" indent="-342900" algn="l" fontAlgn="auto"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Project Presentation: 20%</a:t>
            </a:r>
            <a:endParaRPr lang="en-US" altLang="zh-CN" sz="2400">
              <a:sym typeface="+mn-ea"/>
            </a:endParaRPr>
          </a:p>
          <a:p>
            <a:pPr marL="342900" lvl="0" indent="-342900" algn="l" fontAlgn="auto"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Project demo video: 10%</a:t>
            </a:r>
            <a:endParaRPr lang="en-US" altLang="zh-CN" sz="2400">
              <a:sym typeface="+mn-ea"/>
            </a:endParaRPr>
          </a:p>
          <a:p>
            <a:pPr marL="342900" lvl="0" indent="-342900" algn="l" fontAlgn="auto">
              <a:spcAft>
                <a:spcPts val="1200"/>
              </a:spcAft>
              <a:buClrTx/>
              <a:buSzTx/>
              <a:buFont typeface="Arial" panose="020B0604020202090204" pitchFamily="34" charset="0"/>
              <a:buChar char="•"/>
            </a:pPr>
            <a:r>
              <a:rPr lang="en-US" altLang="zh-CN" sz="2400">
                <a:sym typeface="+mn-ea"/>
              </a:rPr>
              <a:t>Bounus: TBD</a:t>
            </a:r>
            <a:endParaRPr lang="en-US" altLang="zh-CN" sz="2400">
              <a:sym typeface="+mn-ea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212090" y="135890"/>
            <a:ext cx="8757285" cy="581660"/>
          </a:xfrm>
          <a:solidFill>
            <a:srgbClr val="A40006"/>
          </a:solidFill>
          <a:ln w="19050">
            <a:solidFill>
              <a:srgbClr val="FF0000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  <a:scene3d>
            <a:camera prst="orthographicFront"/>
            <a:lightRig rig="flood" dir="t"/>
          </a:scene3d>
          <a:sp3d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32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>
                <a:solidFill>
                  <a:schemeClr val="tx1"/>
                </a:solidFill>
              </a:rPr>
              <a:t>Grading Creteria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commondata" val="eyJoZGlkIjoiZDIzYjA0NDA5ZWQ2N2M4MDAxYWVkOTU2OGFmZTU5MzE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60000"/>
            <a:lumOff val="40000"/>
          </a:schemeClr>
        </a:solidFill>
        <a:ln>
          <a:noFill/>
        </a:ln>
      </a:spPr>
      <a:bodyPr wrap="square" rtlCol="0" anchor="ctr" anchorCtr="0">
        <a:spAutoFit/>
      </a:bodyPr>
      <a:lstStyle>
        <a:defPPr algn="l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txDef>
      <a:spPr>
        <a:noFill/>
      </a:spPr>
      <a:bodyPr wrap="square" anchor="ctr" anchorCtr="0">
        <a:normAutofit/>
      </a:bodyPr>
      <a:lstStyle>
        <a:defPPr algn="l">
          <a:defRPr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2035</Words>
  <Application>WPS 演示</Application>
  <PresentationFormat>Widescreen</PresentationFormat>
  <Paragraphs>84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宋体</vt:lpstr>
      <vt:lpstr>Wingdings</vt:lpstr>
      <vt:lpstr>Tahoma</vt:lpstr>
      <vt:lpstr>PingFang SC</vt:lpstr>
      <vt:lpstr>Arial</vt:lpstr>
      <vt:lpstr>汉仪书宋二KW</vt:lpstr>
      <vt:lpstr>Calibri</vt:lpstr>
      <vt:lpstr>Helvetica Neue</vt:lpstr>
      <vt:lpstr>Calibri Light</vt:lpstr>
      <vt:lpstr>微软雅黑</vt:lpstr>
      <vt:lpstr>汉仪旗黑</vt:lpstr>
      <vt:lpstr>宋体</vt:lpstr>
      <vt:lpstr>Arial Unicode MS</vt:lpstr>
      <vt:lpstr>Wingdings</vt:lpstr>
      <vt:lpstr>Office 主题</vt:lpstr>
      <vt:lpstr>SI100B Project: RoboWriter</vt:lpstr>
      <vt:lpstr>PowerPoint 演示文稿</vt:lpstr>
      <vt:lpstr>Introduction</vt:lpstr>
      <vt:lpstr>Project Overview</vt:lpstr>
      <vt:lpstr>Project Overview</vt:lpstr>
      <vt:lpstr>Lecture  Overview</vt:lpstr>
      <vt:lpstr>Lecture  Overview</vt:lpstr>
      <vt:lpstr>Lecture  Overview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WBBAI</dc:creator>
  <cp:lastModifiedBy>李忱昊</cp:lastModifiedBy>
  <cp:revision>109</cp:revision>
  <dcterms:created xsi:type="dcterms:W3CDTF">2025-12-05T05:19:41Z</dcterms:created>
  <dcterms:modified xsi:type="dcterms:W3CDTF">2025-12-05T05:19:41Z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2052-12.1.22553.22553</vt:lpwstr>
  </property>
  <property fmtid="{D5CDD505-2E9C-101B-9397-08002B2CF9AE}" pid="3" name="ICV">
    <vt:lpwstr>7F76570C501A45019894943B08B3D619_13</vt:lpwstr>
  </property>
</Properties>
</file>

<file path=docProps/thumbnail.jpeg>
</file>